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7E2-4056-4542-9FD9-38FE339CE8C1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5265-BDD0-4DE2-ADE8-BC032630F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619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7E2-4056-4542-9FD9-38FE339CE8C1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5265-BDD0-4DE2-ADE8-BC032630F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6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7E2-4056-4542-9FD9-38FE339CE8C1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5265-BDD0-4DE2-ADE8-BC032630F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90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7E2-4056-4542-9FD9-38FE339CE8C1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5265-BDD0-4DE2-ADE8-BC032630F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571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7E2-4056-4542-9FD9-38FE339CE8C1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5265-BDD0-4DE2-ADE8-BC032630F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8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7E2-4056-4542-9FD9-38FE339CE8C1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5265-BDD0-4DE2-ADE8-BC032630F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5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7E2-4056-4542-9FD9-38FE339CE8C1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5265-BDD0-4DE2-ADE8-BC032630F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834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7E2-4056-4542-9FD9-38FE339CE8C1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5265-BDD0-4DE2-ADE8-BC032630F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3180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7E2-4056-4542-9FD9-38FE339CE8C1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5265-BDD0-4DE2-ADE8-BC032630F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013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7E2-4056-4542-9FD9-38FE339CE8C1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5265-BDD0-4DE2-ADE8-BC032630F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89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017E2-4056-4542-9FD9-38FE339CE8C1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5265-BDD0-4DE2-ADE8-BC032630F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83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017E2-4056-4542-9FD9-38FE339CE8C1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35265-BDD0-4DE2-ADE8-BC032630F8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53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b="1" dirty="0"/>
              <a:t>Дәріс 12.</a:t>
            </a:r>
            <a:r>
              <a:rPr lang="kk-KZ" dirty="0"/>
              <a:t> . </a:t>
            </a:r>
            <a:r>
              <a:rPr lang="ru-RU" dirty="0"/>
              <a:t>DMX.  </a:t>
            </a:r>
            <a:r>
              <a:rPr lang="kk-KZ" dirty="0"/>
              <a:t>Құрылымдар мен модельдерді өңдеу</a:t>
            </a:r>
            <a:r>
              <a:rPr lang="kk-KZ" b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15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DMX </a:t>
            </a:r>
            <a:r>
              <a:rPr lang="ru-RU" b="1" dirty="0" err="1" smtClean="0"/>
              <a:t>құрылымы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[SESSION] MINING STRUCTURE &lt;structure&gt; ( [(&lt;column definition list&gt;)] ) [WITH HOLDOUT (&lt;holdout-</a:t>
            </a:r>
            <a:r>
              <a:rPr lang="en-US" dirty="0" err="1"/>
              <a:t>specifier</a:t>
            </a:r>
            <a:r>
              <a:rPr lang="en-US" dirty="0"/>
              <a:t>&gt; [OR &lt;holdout-</a:t>
            </a:r>
            <a:r>
              <a:rPr lang="en-US" dirty="0" err="1"/>
              <a:t>specifier</a:t>
            </a:r>
            <a:r>
              <a:rPr lang="en-US" dirty="0"/>
              <a:t>&gt;])] [REPEATABLE(&lt;holdout seed&gt;)] </a:t>
            </a:r>
          </a:p>
          <a:p>
            <a:r>
              <a:rPr lang="ru-RU" dirty="0"/>
              <a:t>где</a:t>
            </a:r>
          </a:p>
          <a:p>
            <a:r>
              <a:rPr lang="ru-RU" dirty="0"/>
              <a:t>&lt;</a:t>
            </a:r>
            <a:r>
              <a:rPr lang="en-US" dirty="0"/>
              <a:t>holdout-</a:t>
            </a:r>
            <a:r>
              <a:rPr lang="en-US" dirty="0" err="1"/>
              <a:t>specifier</a:t>
            </a:r>
            <a:r>
              <a:rPr lang="en-US" dirty="0"/>
              <a:t>&gt;::=&lt;holdout-</a:t>
            </a:r>
            <a:r>
              <a:rPr lang="en-US" dirty="0" err="1"/>
              <a:t>maxpercent</a:t>
            </a:r>
            <a:r>
              <a:rPr lang="en-US" dirty="0"/>
              <a:t>&gt; PERCENT | &lt;holdout-</a:t>
            </a:r>
            <a:r>
              <a:rPr lang="en-US" dirty="0" err="1"/>
              <a:t>maxcases</a:t>
            </a:r>
            <a:r>
              <a:rPr lang="en-US" dirty="0"/>
              <a:t>&gt; CASES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588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/>
              <a:t>Деректерді зияткерлік </a:t>
            </a:r>
            <a:r>
              <a:rPr lang="kk-KZ" dirty="0" smtClean="0"/>
              <a:t>талдау моделін құру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ALTER MINING STRUCTURE &lt;structure&gt; ADD MINING MODEL &lt;model&gt; ( &lt;column definition list&gt; [(&lt;nested column definition list&gt;) [WITH FILTER (&lt;nested filter criteria&gt;)]] ) USING &lt;algorithm&gt; [(&lt;parameter list&gt;)] [WITH DRILLTHROUGH] [,FILTER(&lt;filter criteria&gt;)]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27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mtClean="0"/>
              <a:t>Мұнда</a:t>
            </a:r>
            <a:br>
              <a:rPr lang="kk-KZ" smtClean="0"/>
            </a:br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196282" y="1566458"/>
          <a:ext cx="6751436" cy="4593448"/>
        </p:xfrm>
        <a:graphic>
          <a:graphicData uri="http://schemas.openxmlformats.org/drawingml/2006/table">
            <a:tbl>
              <a:tblPr/>
              <a:tblGrid>
                <a:gridCol w="3375718"/>
                <a:gridCol w="3375718"/>
              </a:tblGrid>
              <a:tr h="70640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8B0000"/>
                          </a:solidFill>
                          <a:effectLst/>
                          <a:latin typeface="Courier New"/>
                        </a:rPr>
                        <a:t>structure</a:t>
                      </a:r>
                      <a:endParaRPr lang="en-US" sz="1500" dirty="0">
                        <a:effectLst/>
                      </a:endParaRP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>
                          <a:effectLst/>
                        </a:rPr>
                        <a:t>имя структуры интеллектуального анализа данных, к которой будет добавлена модель;</a:t>
                      </a: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81352">
                <a:tc>
                  <a:txBody>
                    <a:bodyPr/>
                    <a:lstStyle/>
                    <a:p>
                      <a:r>
                        <a:rPr lang="en-US" sz="1500">
                          <a:solidFill>
                            <a:srgbClr val="8B0000"/>
                          </a:solidFill>
                          <a:effectLst/>
                          <a:latin typeface="Courier New"/>
                        </a:rPr>
                        <a:t>model</a:t>
                      </a:r>
                      <a:endParaRPr lang="en-US" sz="1500">
                        <a:effectLst/>
                      </a:endParaRP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>
                          <a:effectLst/>
                        </a:rPr>
                        <a:t>уникальное имя модели интеллектуального анализа данных;</a:t>
                      </a: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81352">
                <a:tc>
                  <a:txBody>
                    <a:bodyPr/>
                    <a:lstStyle/>
                    <a:p>
                      <a:r>
                        <a:rPr lang="en-US" sz="1500">
                          <a:solidFill>
                            <a:srgbClr val="8B0000"/>
                          </a:solidFill>
                          <a:effectLst/>
                          <a:latin typeface="Courier New"/>
                        </a:rPr>
                        <a:t>column definition list</a:t>
                      </a:r>
                      <a:endParaRPr lang="en-US" sz="1500">
                        <a:effectLst/>
                      </a:endParaRP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>
                          <a:effectLst/>
                        </a:rPr>
                        <a:t>список определений столбцов с разделителями-запятыми;</a:t>
                      </a: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06400">
                <a:tc>
                  <a:txBody>
                    <a:bodyPr/>
                    <a:lstStyle/>
                    <a:p>
                      <a:r>
                        <a:rPr lang="en-US" sz="1500">
                          <a:solidFill>
                            <a:srgbClr val="8B0000"/>
                          </a:solidFill>
                          <a:effectLst/>
                          <a:latin typeface="Courier New"/>
                        </a:rPr>
                        <a:t>nestedcolumn definition list</a:t>
                      </a:r>
                      <a:endParaRPr lang="en-US" sz="1500">
                        <a:effectLst/>
                      </a:endParaRP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>
                          <a:effectLst/>
                        </a:rPr>
                        <a:t>cписок с разделителями-запятыми столбцов вложенной таблицы, если применимо;</a:t>
                      </a: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81352">
                <a:tc>
                  <a:txBody>
                    <a:bodyPr/>
                    <a:lstStyle/>
                    <a:p>
                      <a:r>
                        <a:rPr lang="en-US" sz="1500">
                          <a:solidFill>
                            <a:srgbClr val="8B0000"/>
                          </a:solidFill>
                          <a:effectLst/>
                          <a:latin typeface="Courier New"/>
                        </a:rPr>
                        <a:t>nested filter criteria</a:t>
                      </a:r>
                      <a:endParaRPr lang="en-US" sz="1500">
                        <a:effectLst/>
                      </a:endParaRP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>
                          <a:effectLst/>
                        </a:rPr>
                        <a:t>определение фильтра, применяющегося к столбцам вложенной таблицы;</a:t>
                      </a: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706400">
                <a:tc>
                  <a:txBody>
                    <a:bodyPr/>
                    <a:lstStyle/>
                    <a:p>
                      <a:r>
                        <a:rPr lang="en-US" sz="1500">
                          <a:solidFill>
                            <a:srgbClr val="8B0000"/>
                          </a:solidFill>
                          <a:effectLst/>
                          <a:latin typeface="Courier New"/>
                        </a:rPr>
                        <a:t>algorithm</a:t>
                      </a:r>
                      <a:endParaRPr lang="en-US" sz="1500">
                        <a:effectLst/>
                      </a:endParaRP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>
                          <a:effectLst/>
                        </a:rPr>
                        <a:t>название используемого моделью алгоритма интеллектуального анализа данных;</a:t>
                      </a: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81352">
                <a:tc>
                  <a:txBody>
                    <a:bodyPr/>
                    <a:lstStyle/>
                    <a:p>
                      <a:r>
                        <a:rPr lang="en-US" sz="1500" i="1">
                          <a:solidFill>
                            <a:srgbClr val="8B0000"/>
                          </a:solidFill>
                          <a:effectLst/>
                          <a:latin typeface="Courier New"/>
                        </a:rPr>
                        <a:t>parameter list</a:t>
                      </a:r>
                      <a:endParaRPr lang="en-US" sz="1500">
                        <a:effectLst/>
                      </a:endParaRP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>
                          <a:effectLst/>
                        </a:rPr>
                        <a:t>cписок параметров алгоритма (через запятую);</a:t>
                      </a: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81352">
                <a:tc>
                  <a:txBody>
                    <a:bodyPr/>
                    <a:lstStyle/>
                    <a:p>
                      <a:r>
                        <a:rPr lang="en-US" sz="1500">
                          <a:solidFill>
                            <a:srgbClr val="8B0000"/>
                          </a:solidFill>
                          <a:effectLst/>
                          <a:latin typeface="Courier New"/>
                        </a:rPr>
                        <a:t>filter criteria</a:t>
                      </a:r>
                      <a:endParaRPr lang="en-US" sz="1500">
                        <a:effectLst/>
                      </a:endParaRP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dirty="0">
                          <a:effectLst/>
                        </a:rPr>
                        <a:t>определение фильтра, применяющегося к столбцам таблицы вариантов.</a:t>
                      </a:r>
                    </a:p>
                  </a:txBody>
                  <a:tcPr marL="15628" marR="15628" marT="15628" marB="156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96975" y="15668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lucida grande"/>
                <a:cs typeface="Arial" pitchFamily="34" charset="0"/>
              </a:rPr>
              <a:t>де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70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fbc417b15d34bfa96fc72a4aad748d4eee7c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199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Дәріс 12. . DMX.  Құрылымдар мен модельдерді өңдеу </vt:lpstr>
      <vt:lpstr>DMX құрылымы</vt:lpstr>
      <vt:lpstr>Деректерді зияткерлік талдау моделін құру</vt:lpstr>
      <vt:lpstr>Мұнда 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12. . DMX.  Құрылымдар мен модельдерді өңдеу</dc:title>
  <dc:creator>БахНаз</dc:creator>
  <cp:lastModifiedBy>БахНаз</cp:lastModifiedBy>
  <cp:revision>3</cp:revision>
  <dcterms:created xsi:type="dcterms:W3CDTF">2019-01-08T09:00:31Z</dcterms:created>
  <dcterms:modified xsi:type="dcterms:W3CDTF">2019-01-08T09:13:06Z</dcterms:modified>
</cp:coreProperties>
</file>